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58"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 /><Relationship Id="rId3" Type="http://schemas.openxmlformats.org/officeDocument/2006/relationships/slide" Target="slides/slide2.xml" /><Relationship Id="rId7" Type="http://schemas.openxmlformats.org/officeDocument/2006/relationships/slide" Target="slides/slide6.xml" /><Relationship Id="rId2" Type="http://schemas.openxmlformats.org/officeDocument/2006/relationships/slide" Target="slides/slid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tableStyles" Target="tableStyles.xml" /><Relationship Id="rId5" Type="http://schemas.openxmlformats.org/officeDocument/2006/relationships/slide" Target="slides/slide4.xml" /><Relationship Id="rId10" Type="http://schemas.openxmlformats.org/officeDocument/2006/relationships/theme" Target="theme/theme1.xml" /><Relationship Id="rId4" Type="http://schemas.openxmlformats.org/officeDocument/2006/relationships/slide" Target="slides/slide3.xml" /><Relationship Id="rId9" Type="http://schemas.openxmlformats.org/officeDocument/2006/relationships/viewProps" Target="viewProps.xml" /></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image" Target="../media/image5.pn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4/4/2020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4/4/2020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4/4/2020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20" Type="http://schemas.openxmlformats.org/officeDocument/2006/relationships/image" Target="../media/image4.png"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19" Type="http://schemas.openxmlformats.org/officeDocument/2006/relationships/image" Target="../media/image3.png"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4/4/2020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272A2-1E40-FC45-87A2-0102C0A82255}"/>
              </a:ext>
            </a:extLst>
          </p:cNvPr>
          <p:cNvSpPr>
            <a:spLocks noGrp="1"/>
          </p:cNvSpPr>
          <p:nvPr>
            <p:ph type="ctrTitle"/>
          </p:nvPr>
        </p:nvSpPr>
        <p:spPr>
          <a:xfrm>
            <a:off x="2692398" y="2474026"/>
            <a:ext cx="6815669" cy="954974"/>
          </a:xfrm>
        </p:spPr>
        <p:txBody>
          <a:bodyPr/>
          <a:lstStyle/>
          <a:p>
            <a:r>
              <a:rPr lang="hi-IN" b="1" i="0">
                <a:solidFill>
                  <a:srgbClr val="264C84"/>
                </a:solidFill>
                <a:effectLst/>
                <a:latin typeface="roboto"/>
              </a:rPr>
              <a:t>विशेषण</a:t>
            </a:r>
            <a:endParaRPr lang="en-US"/>
          </a:p>
        </p:txBody>
      </p:sp>
      <p:sp>
        <p:nvSpPr>
          <p:cNvPr id="3" name="Subtitle 2">
            <a:extLst>
              <a:ext uri="{FF2B5EF4-FFF2-40B4-BE49-F238E27FC236}">
                <a16:creationId xmlns:a16="http://schemas.microsoft.com/office/drawing/2014/main" id="{75A24DED-105F-BC46-89DC-5E8EFD7EC200}"/>
              </a:ext>
            </a:extLst>
          </p:cNvPr>
          <p:cNvSpPr>
            <a:spLocks noGrp="1"/>
          </p:cNvSpPr>
          <p:nvPr>
            <p:ph type="subTitle" idx="1"/>
          </p:nvPr>
        </p:nvSpPr>
        <p:spPr>
          <a:xfrm>
            <a:off x="2692398" y="3657596"/>
            <a:ext cx="6815669" cy="1513117"/>
          </a:xfrm>
        </p:spPr>
        <p:txBody>
          <a:bodyPr>
            <a:noAutofit/>
          </a:bodyPr>
          <a:lstStyle/>
          <a:p>
            <a:r>
              <a:rPr lang="en-US" sz="2000" b="1"/>
              <a:t>Good Morning Children</a:t>
            </a:r>
          </a:p>
          <a:p>
            <a:r>
              <a:rPr lang="en-US" sz="2000" b="1"/>
              <a:t>In todays session we will learn about Visheshan in Hindi Vyakaran i.e Adjectives</a:t>
            </a:r>
          </a:p>
          <a:p>
            <a:r>
              <a:rPr lang="en-US" sz="2000" b="1"/>
              <a:t>By  Premlata Nair</a:t>
            </a:r>
          </a:p>
        </p:txBody>
      </p:sp>
    </p:spTree>
    <p:extLst>
      <p:ext uri="{BB962C8B-B14F-4D97-AF65-F5344CB8AC3E}">
        <p14:creationId xmlns:p14="http://schemas.microsoft.com/office/powerpoint/2010/main" val="3735233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A6992-6B60-244C-9D68-18159C07F8F0}"/>
              </a:ext>
            </a:extLst>
          </p:cNvPr>
          <p:cNvSpPr>
            <a:spLocks noGrp="1"/>
          </p:cNvSpPr>
          <p:nvPr>
            <p:ph type="title"/>
          </p:nvPr>
        </p:nvSpPr>
        <p:spPr/>
        <p:txBody>
          <a:bodyPr>
            <a:normAutofit fontScale="90000"/>
          </a:bodyPr>
          <a:lstStyle/>
          <a:p>
            <a:r>
              <a:rPr lang="hi-IN" b="1" i="0">
                <a:solidFill>
                  <a:srgbClr val="264C84"/>
                </a:solidFill>
                <a:effectLst/>
                <a:latin typeface="roboto"/>
              </a:rPr>
              <a:t>विशेषण की परिभाषा</a:t>
            </a:r>
            <a:br>
              <a:rPr lang="hi-IN" b="0" i="0">
                <a:solidFill>
                  <a:srgbClr val="264C84"/>
                </a:solidFill>
                <a:effectLst/>
                <a:latin typeface="roboto"/>
              </a:rPr>
            </a:br>
            <a:endParaRPr lang="en-US"/>
          </a:p>
        </p:txBody>
      </p:sp>
      <p:sp>
        <p:nvSpPr>
          <p:cNvPr id="3" name="Content Placeholder 2">
            <a:extLst>
              <a:ext uri="{FF2B5EF4-FFF2-40B4-BE49-F238E27FC236}">
                <a16:creationId xmlns:a16="http://schemas.microsoft.com/office/drawing/2014/main" id="{1549920B-019E-804F-8D65-F1D59042356D}"/>
              </a:ext>
            </a:extLst>
          </p:cNvPr>
          <p:cNvSpPr>
            <a:spLocks noGrp="1"/>
          </p:cNvSpPr>
          <p:nvPr>
            <p:ph idx="1"/>
          </p:nvPr>
        </p:nvSpPr>
        <p:spPr>
          <a:xfrm>
            <a:off x="1509157" y="2556932"/>
            <a:ext cx="9387441" cy="3318936"/>
          </a:xfrm>
        </p:spPr>
        <p:txBody>
          <a:bodyPr/>
          <a:lstStyle/>
          <a:p>
            <a:pPr algn="just"/>
            <a:r>
              <a:rPr lang="hi-IN" b="0" i="0">
                <a:solidFill>
                  <a:srgbClr val="000000"/>
                </a:solidFill>
                <a:effectLst/>
                <a:latin typeface="roboto"/>
              </a:rPr>
              <a:t>“विशेषण”का शाब्दिक अर्थ है – विशेषता उत्पन्न करने वाला या विशेषक। जो शब्द संज्ञा और सर्वनाम की विशेषता बताते हैं, उसे विशेषण कहते हैं। अथार्त जो शब्द गुण, दोष, भाव, संख्या, परिणाम आदि से संबंधित विशेषता का बोध कराते हैं, उसे विशेषण कहते हैं। विशेषण एक विकारी शब्द होता है। </a:t>
            </a:r>
            <a:r>
              <a:rPr lang="hi-IN" b="1" i="0">
                <a:solidFill>
                  <a:srgbClr val="000000"/>
                </a:solidFill>
                <a:effectLst/>
                <a:latin typeface="roboto"/>
              </a:rPr>
              <a:t>जैसे-</a:t>
            </a:r>
            <a:r>
              <a:rPr lang="hi-IN" b="0" i="0">
                <a:solidFill>
                  <a:srgbClr val="000000"/>
                </a:solidFill>
                <a:effectLst/>
                <a:latin typeface="roboto"/>
              </a:rPr>
              <a:t> बड़ा, काला, लम्बा, दयालु, भारी, सुंदर, कायर, टेढ़ा–मेढ़ा, एक, दो, वीर पुरुष, गोरा, अच्छा, बुरा, मीठा, खट्टा, आदि।</a:t>
            </a:r>
            <a:endParaRPr lang="en-US"/>
          </a:p>
        </p:txBody>
      </p:sp>
    </p:spTree>
    <p:extLst>
      <p:ext uri="{BB962C8B-B14F-4D97-AF65-F5344CB8AC3E}">
        <p14:creationId xmlns:p14="http://schemas.microsoft.com/office/powerpoint/2010/main" val="3352340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
                                        <p:tgtEl>
                                          <p:spTgt spid="3">
                                            <p:txEl>
                                              <p:pRg st="0" end="0"/>
                                            </p:txEl>
                                          </p:spTgt>
                                        </p:tgtEl>
                                      </p:cBhvr>
                                    </p:animEffect>
                                    <p:anim calcmode="lin" valueType="num">
                                      <p:cBhvr>
                                        <p:cTn id="8"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938B3-99BE-3248-A6B5-139F57426D45}"/>
              </a:ext>
            </a:extLst>
          </p:cNvPr>
          <p:cNvSpPr>
            <a:spLocks noGrp="1"/>
          </p:cNvSpPr>
          <p:nvPr>
            <p:ph type="title"/>
          </p:nvPr>
        </p:nvSpPr>
        <p:spPr>
          <a:xfrm>
            <a:off x="1109850" y="771840"/>
            <a:ext cx="9601196" cy="1479524"/>
          </a:xfrm>
        </p:spPr>
        <p:txBody>
          <a:bodyPr>
            <a:normAutofit/>
          </a:bodyPr>
          <a:lstStyle/>
          <a:p>
            <a:r>
              <a:rPr lang="hi-IN" b="1" i="0">
                <a:solidFill>
                  <a:schemeClr val="accent3"/>
                </a:solidFill>
                <a:effectLst/>
                <a:latin typeface="roboto"/>
              </a:rPr>
              <a:t>विशेषण के भेद</a:t>
            </a:r>
            <a:endParaRPr lang="en-US">
              <a:solidFill>
                <a:schemeClr val="accent3"/>
              </a:solidFill>
            </a:endParaRPr>
          </a:p>
        </p:txBody>
      </p:sp>
      <p:pic>
        <p:nvPicPr>
          <p:cNvPr id="4" name="Picture 4">
            <a:extLst>
              <a:ext uri="{FF2B5EF4-FFF2-40B4-BE49-F238E27FC236}">
                <a16:creationId xmlns:a16="http://schemas.microsoft.com/office/drawing/2014/main" id="{BDA233CB-0E2F-5A44-BD2F-59904852535E}"/>
              </a:ext>
            </a:extLst>
          </p:cNvPr>
          <p:cNvPicPr>
            <a:picLocks noGrp="1" noChangeAspect="1"/>
          </p:cNvPicPr>
          <p:nvPr>
            <p:ph idx="1"/>
          </p:nvPr>
        </p:nvPicPr>
        <p:blipFill>
          <a:blip r:embed="rId2"/>
          <a:stretch>
            <a:fillRect/>
          </a:stretch>
        </p:blipFill>
        <p:spPr>
          <a:xfrm>
            <a:off x="2498457" y="2424545"/>
            <a:ext cx="7406368" cy="3785260"/>
          </a:xfrm>
          <a:prstGeom prst="rect">
            <a:avLst/>
          </a:prstGeom>
        </p:spPr>
      </p:pic>
    </p:spTree>
    <p:extLst>
      <p:ext uri="{BB962C8B-B14F-4D97-AF65-F5344CB8AC3E}">
        <p14:creationId xmlns:p14="http://schemas.microsoft.com/office/powerpoint/2010/main" val="2144797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524D9-5937-0C46-8A05-0C23D7A823CC}"/>
              </a:ext>
            </a:extLst>
          </p:cNvPr>
          <p:cNvSpPr>
            <a:spLocks noGrp="1"/>
          </p:cNvSpPr>
          <p:nvPr>
            <p:ph type="title"/>
          </p:nvPr>
        </p:nvSpPr>
        <p:spPr/>
        <p:txBody>
          <a:bodyPr/>
          <a:lstStyle/>
          <a:p>
            <a:r>
              <a:rPr lang="hi-IN" b="1" i="0">
                <a:solidFill>
                  <a:srgbClr val="264C84"/>
                </a:solidFill>
                <a:effectLst/>
                <a:latin typeface="roboto"/>
              </a:rPr>
              <a:t>विशेषण के उदाहरण</a:t>
            </a:r>
            <a:endParaRPr lang="hi-IN" b="0" i="0">
              <a:solidFill>
                <a:srgbClr val="264C84"/>
              </a:solidFill>
              <a:effectLst/>
              <a:latin typeface="roboto"/>
            </a:endParaRPr>
          </a:p>
        </p:txBody>
      </p:sp>
      <p:sp>
        <p:nvSpPr>
          <p:cNvPr id="3" name="Content Placeholder 2">
            <a:extLst>
              <a:ext uri="{FF2B5EF4-FFF2-40B4-BE49-F238E27FC236}">
                <a16:creationId xmlns:a16="http://schemas.microsoft.com/office/drawing/2014/main" id="{96394D13-0B37-CD45-8A5E-7CDA4BD3FBEB}"/>
              </a:ext>
            </a:extLst>
          </p:cNvPr>
          <p:cNvSpPr>
            <a:spLocks noGrp="1"/>
          </p:cNvSpPr>
          <p:nvPr>
            <p:ph idx="1"/>
          </p:nvPr>
        </p:nvSpPr>
        <p:spPr>
          <a:xfrm>
            <a:off x="936669" y="4216400"/>
            <a:ext cx="9601196" cy="3318936"/>
          </a:xfrm>
        </p:spPr>
        <p:txBody>
          <a:bodyPr/>
          <a:lstStyle/>
          <a:p>
            <a:r>
              <a:rPr lang="en-GB" b="0" i="0">
                <a:solidFill>
                  <a:srgbClr val="000000"/>
                </a:solidFill>
                <a:effectLst/>
                <a:latin typeface="roboto"/>
              </a:rPr>
              <a:t>(i) </a:t>
            </a:r>
            <a:r>
              <a:rPr lang="hi-IN" b="0" i="0">
                <a:solidFill>
                  <a:srgbClr val="000000"/>
                </a:solidFill>
                <a:effectLst/>
                <a:latin typeface="roboto"/>
              </a:rPr>
              <a:t>आसमान का रंग </a:t>
            </a:r>
            <a:r>
              <a:rPr lang="hi-IN" b="1" i="0">
                <a:solidFill>
                  <a:srgbClr val="000000"/>
                </a:solidFill>
                <a:effectLst/>
                <a:latin typeface="roboto"/>
              </a:rPr>
              <a:t>नीला</a:t>
            </a:r>
            <a:r>
              <a:rPr lang="hi-IN" b="0" i="0">
                <a:solidFill>
                  <a:srgbClr val="000000"/>
                </a:solidFill>
                <a:effectLst/>
                <a:latin typeface="roboto"/>
              </a:rPr>
              <a:t> है।</a:t>
            </a:r>
            <a:br>
              <a:rPr lang="hi-IN"/>
            </a:br>
            <a:r>
              <a:rPr lang="hi-IN" b="0" i="0">
                <a:solidFill>
                  <a:srgbClr val="000000"/>
                </a:solidFill>
                <a:effectLst/>
                <a:latin typeface="roboto"/>
              </a:rPr>
              <a:t>(</a:t>
            </a:r>
            <a:r>
              <a:rPr lang="en-GB" b="0" i="0">
                <a:solidFill>
                  <a:srgbClr val="000000"/>
                </a:solidFill>
                <a:effectLst/>
                <a:latin typeface="roboto"/>
              </a:rPr>
              <a:t>ii) </a:t>
            </a:r>
            <a:r>
              <a:rPr lang="hi-IN" b="0" i="0">
                <a:solidFill>
                  <a:srgbClr val="000000"/>
                </a:solidFill>
                <a:effectLst/>
                <a:latin typeface="roboto"/>
              </a:rPr>
              <a:t>मोहन एक </a:t>
            </a:r>
            <a:r>
              <a:rPr lang="hi-IN" b="1" i="0">
                <a:solidFill>
                  <a:srgbClr val="000000"/>
                </a:solidFill>
                <a:effectLst/>
                <a:latin typeface="roboto"/>
              </a:rPr>
              <a:t>अच्छा</a:t>
            </a:r>
            <a:r>
              <a:rPr lang="hi-IN" b="0" i="0">
                <a:solidFill>
                  <a:srgbClr val="000000"/>
                </a:solidFill>
                <a:effectLst/>
                <a:latin typeface="roboto"/>
              </a:rPr>
              <a:t> लड़का है।</a:t>
            </a:r>
            <a:br>
              <a:rPr lang="hi-IN"/>
            </a:br>
            <a:r>
              <a:rPr lang="hi-IN" b="0" i="0">
                <a:solidFill>
                  <a:srgbClr val="000000"/>
                </a:solidFill>
                <a:effectLst/>
                <a:latin typeface="roboto"/>
              </a:rPr>
              <a:t>(</a:t>
            </a:r>
            <a:r>
              <a:rPr lang="en-GB" b="0" i="0">
                <a:solidFill>
                  <a:srgbClr val="000000"/>
                </a:solidFill>
                <a:effectLst/>
                <a:latin typeface="roboto"/>
              </a:rPr>
              <a:t>iii) </a:t>
            </a:r>
            <a:r>
              <a:rPr lang="hi-IN" b="0" i="0">
                <a:solidFill>
                  <a:srgbClr val="000000"/>
                </a:solidFill>
                <a:effectLst/>
                <a:latin typeface="roboto"/>
              </a:rPr>
              <a:t>टोकरी में </a:t>
            </a:r>
            <a:r>
              <a:rPr lang="hi-IN" b="1" i="0">
                <a:solidFill>
                  <a:srgbClr val="000000"/>
                </a:solidFill>
                <a:effectLst/>
                <a:latin typeface="roboto"/>
              </a:rPr>
              <a:t>मीठे </a:t>
            </a:r>
            <a:r>
              <a:rPr lang="hi-IN" b="0" i="0">
                <a:solidFill>
                  <a:srgbClr val="000000"/>
                </a:solidFill>
                <a:effectLst/>
                <a:latin typeface="roboto"/>
              </a:rPr>
              <a:t>संतरे हैं।</a:t>
            </a:r>
            <a:br>
              <a:rPr lang="hi-IN"/>
            </a:br>
            <a:r>
              <a:rPr lang="hi-IN" b="0" i="0">
                <a:solidFill>
                  <a:srgbClr val="000000"/>
                </a:solidFill>
                <a:effectLst/>
                <a:latin typeface="roboto"/>
              </a:rPr>
              <a:t>(</a:t>
            </a:r>
            <a:r>
              <a:rPr lang="en-GB" b="0" i="0">
                <a:solidFill>
                  <a:srgbClr val="000000"/>
                </a:solidFill>
                <a:effectLst/>
                <a:latin typeface="roboto"/>
              </a:rPr>
              <a:t>iv) </a:t>
            </a:r>
            <a:r>
              <a:rPr lang="hi-IN" b="0" i="0">
                <a:solidFill>
                  <a:srgbClr val="000000"/>
                </a:solidFill>
                <a:effectLst/>
                <a:latin typeface="roboto"/>
              </a:rPr>
              <a:t>रीता </a:t>
            </a:r>
            <a:r>
              <a:rPr lang="hi-IN" b="1" i="0">
                <a:solidFill>
                  <a:srgbClr val="000000"/>
                </a:solidFill>
                <a:effectLst/>
                <a:latin typeface="roboto"/>
              </a:rPr>
              <a:t>सुंदर</a:t>
            </a:r>
            <a:r>
              <a:rPr lang="hi-IN" b="0" i="0">
                <a:solidFill>
                  <a:srgbClr val="000000"/>
                </a:solidFill>
                <a:effectLst/>
                <a:latin typeface="roboto"/>
              </a:rPr>
              <a:t> है।</a:t>
            </a:r>
            <a:br>
              <a:rPr lang="hi-IN"/>
            </a:br>
            <a:r>
              <a:rPr lang="hi-IN" b="0" i="0">
                <a:solidFill>
                  <a:srgbClr val="000000"/>
                </a:solidFill>
                <a:effectLst/>
                <a:latin typeface="roboto"/>
              </a:rPr>
              <a:t>(</a:t>
            </a:r>
            <a:r>
              <a:rPr lang="en-GB" b="0" i="0">
                <a:solidFill>
                  <a:srgbClr val="000000"/>
                </a:solidFill>
                <a:effectLst/>
                <a:latin typeface="roboto"/>
              </a:rPr>
              <a:t>v) </a:t>
            </a:r>
            <a:r>
              <a:rPr lang="hi-IN" b="0" i="0">
                <a:solidFill>
                  <a:srgbClr val="000000"/>
                </a:solidFill>
                <a:effectLst/>
                <a:latin typeface="roboto"/>
              </a:rPr>
              <a:t>कौआ </a:t>
            </a:r>
            <a:r>
              <a:rPr lang="hi-IN" b="1" i="0">
                <a:solidFill>
                  <a:srgbClr val="000000"/>
                </a:solidFill>
                <a:effectLst/>
                <a:latin typeface="roboto"/>
              </a:rPr>
              <a:t>काला</a:t>
            </a:r>
            <a:r>
              <a:rPr lang="hi-IN" b="0" i="0">
                <a:solidFill>
                  <a:srgbClr val="000000"/>
                </a:solidFill>
                <a:effectLst/>
                <a:latin typeface="roboto"/>
              </a:rPr>
              <a:t> होता है।</a:t>
            </a:r>
            <a:endParaRPr lang="en-US"/>
          </a:p>
        </p:txBody>
      </p:sp>
      <p:pic>
        <p:nvPicPr>
          <p:cNvPr id="4" name="Picture 4">
            <a:extLst>
              <a:ext uri="{FF2B5EF4-FFF2-40B4-BE49-F238E27FC236}">
                <a16:creationId xmlns:a16="http://schemas.microsoft.com/office/drawing/2014/main" id="{D0F2ABCB-76CC-8247-8A41-71FF4E4EDA7A}"/>
              </a:ext>
            </a:extLst>
          </p:cNvPr>
          <p:cNvPicPr>
            <a:picLocks noChangeAspect="1"/>
          </p:cNvPicPr>
          <p:nvPr/>
        </p:nvPicPr>
        <p:blipFill>
          <a:blip r:embed="rId2"/>
          <a:stretch>
            <a:fillRect/>
          </a:stretch>
        </p:blipFill>
        <p:spPr>
          <a:xfrm>
            <a:off x="8160759" y="3589444"/>
            <a:ext cx="2762250" cy="2447925"/>
          </a:xfrm>
          <a:prstGeom prst="rect">
            <a:avLst/>
          </a:prstGeom>
        </p:spPr>
      </p:pic>
      <p:sp>
        <p:nvSpPr>
          <p:cNvPr id="6" name="TextBox 5">
            <a:extLst>
              <a:ext uri="{FF2B5EF4-FFF2-40B4-BE49-F238E27FC236}">
                <a16:creationId xmlns:a16="http://schemas.microsoft.com/office/drawing/2014/main" id="{AB7CA732-3804-8246-AB19-93C90E44206C}"/>
              </a:ext>
            </a:extLst>
          </p:cNvPr>
          <p:cNvSpPr txBox="1"/>
          <p:nvPr/>
        </p:nvSpPr>
        <p:spPr>
          <a:xfrm>
            <a:off x="1268991" y="2923177"/>
            <a:ext cx="6110844" cy="1200329"/>
          </a:xfrm>
          <a:prstGeom prst="rect">
            <a:avLst/>
          </a:prstGeom>
          <a:noFill/>
        </p:spPr>
        <p:txBody>
          <a:bodyPr wrap="square">
            <a:spAutoFit/>
          </a:bodyPr>
          <a:lstStyle/>
          <a:p>
            <a:pPr algn="l">
              <a:buFont typeface="Arial" panose="020B0604020202020204" pitchFamily="34" charset="0"/>
              <a:buChar char="•"/>
            </a:pPr>
            <a:r>
              <a:rPr lang="hi-IN" b="1" i="0">
                <a:solidFill>
                  <a:srgbClr val="222222"/>
                </a:solidFill>
                <a:effectLst/>
                <a:latin typeface="-apple-system"/>
              </a:rPr>
              <a:t>राधा बहुत सुन्दर लड़की है। </a:t>
            </a:r>
            <a:endParaRPr lang="hi-IN" b="0" i="0">
              <a:solidFill>
                <a:srgbClr val="222222"/>
              </a:solidFill>
              <a:effectLst/>
              <a:latin typeface="-apple-system"/>
            </a:endParaRPr>
          </a:p>
          <a:p>
            <a:pPr algn="l"/>
            <a:r>
              <a:rPr lang="hi-IN" b="0" i="0">
                <a:solidFill>
                  <a:srgbClr val="222222"/>
                </a:solidFill>
                <a:effectLst/>
                <a:latin typeface="-apple-system"/>
              </a:rPr>
              <a:t>जैसा कि आप ऊपर उदाहरण में देख सकते हैं राधा एक लड़की का नाम है। राधा नाम एक संज्ञा है। सुन्दर शब्द एक विशेषण है जो संज्ञा शब्द की विशेषता बता रहा है।</a:t>
            </a:r>
          </a:p>
        </p:txBody>
      </p:sp>
    </p:spTree>
    <p:extLst>
      <p:ext uri="{BB962C8B-B14F-4D97-AF65-F5344CB8AC3E}">
        <p14:creationId xmlns:p14="http://schemas.microsoft.com/office/powerpoint/2010/main" val="3123589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04F51116-A6A8-FC41-A3BD-003104DCC34E}"/>
              </a:ext>
            </a:extLst>
          </p:cNvPr>
          <p:cNvPicPr>
            <a:picLocks noGrp="1" noChangeAspect="1"/>
          </p:cNvPicPr>
          <p:nvPr>
            <p:ph idx="1"/>
          </p:nvPr>
        </p:nvPicPr>
        <p:blipFill>
          <a:blip r:embed="rId2"/>
          <a:stretch>
            <a:fillRect/>
          </a:stretch>
        </p:blipFill>
        <p:spPr>
          <a:xfrm>
            <a:off x="1199904" y="680357"/>
            <a:ext cx="9970324" cy="5194982"/>
          </a:xfrm>
          <a:prstGeom prst="rect">
            <a:avLst/>
          </a:prstGeom>
        </p:spPr>
      </p:pic>
    </p:spTree>
    <p:extLst>
      <p:ext uri="{BB962C8B-B14F-4D97-AF65-F5344CB8AC3E}">
        <p14:creationId xmlns:p14="http://schemas.microsoft.com/office/powerpoint/2010/main" val="1396763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2349E-34DC-1945-BFA5-4A732225672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85824BF-FD63-834C-B63A-C3833C3747D1}"/>
              </a:ext>
            </a:extLst>
          </p:cNvPr>
          <p:cNvSpPr>
            <a:spLocks noGrp="1"/>
          </p:cNvSpPr>
          <p:nvPr>
            <p:ph idx="1"/>
          </p:nvPr>
        </p:nvSpPr>
        <p:spPr>
          <a:xfrm>
            <a:off x="1295401" y="2556931"/>
            <a:ext cx="9601196" cy="4129123"/>
          </a:xfrm>
        </p:spPr>
        <p:txBody>
          <a:bodyPr>
            <a:normAutofit/>
          </a:bodyPr>
          <a:lstStyle/>
          <a:p>
            <a:pPr algn="ctr"/>
            <a:r>
              <a:rPr lang="en-US" sz="2800" b="1"/>
              <a:t>Thank You </a:t>
            </a:r>
          </a:p>
          <a:p>
            <a:pPr algn="ctr"/>
            <a:r>
              <a:rPr lang="en-US" sz="2800" b="1"/>
              <a:t>Stay Home Stay Safe</a:t>
            </a:r>
          </a:p>
        </p:txBody>
      </p:sp>
    </p:spTree>
    <p:extLst>
      <p:ext uri="{BB962C8B-B14F-4D97-AF65-F5344CB8AC3E}">
        <p14:creationId xmlns:p14="http://schemas.microsoft.com/office/powerpoint/2010/main" val="316290126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image" Target="../media/image1.jpeg" /></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6</Slides>
  <Notes>0</Notes>
  <HiddenSlides>0</HiddenSlide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Organic</vt:lpstr>
      <vt:lpstr>विशेषण</vt:lpstr>
      <vt:lpstr>विशेषण की परिभाषा </vt:lpstr>
      <vt:lpstr>विशेषण के भेद</vt:lpstr>
      <vt:lpstr>विशेषण के उदाहरण</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विशेषण</dc:title>
  <dc:creator>shrutinair89@gmail.com</dc:creator>
  <cp:lastModifiedBy>shrutinair89@gmail.com</cp:lastModifiedBy>
  <cp:revision>8</cp:revision>
  <dcterms:created xsi:type="dcterms:W3CDTF">2020-04-04T12:11:53Z</dcterms:created>
  <dcterms:modified xsi:type="dcterms:W3CDTF">2020-04-04T14:20:07Z</dcterms:modified>
</cp:coreProperties>
</file>